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F3_B8B308AF.xml" ContentType="application/vnd.ms-powerpoint.comments+xml"/>
  <Override PartName="/ppt/comments/modernComment_1CA_4D386A85.xml" ContentType="application/vnd.ms-powerpoint.comments+xml"/>
  <Override PartName="/ppt/comments/modernComment_1F5_6B1E2CB7.xml" ContentType="application/vnd.ms-powerpoint.comments+xml"/>
  <Override PartName="/ppt/comments/modernComment_1CE_A155E590.xml" ContentType="application/vnd.ms-powerpoint.comments+xml"/>
  <Override PartName="/ppt/comments/modernComment_1D0_AE55A286.xml" ContentType="application/vnd.ms-powerpoint.comments+xml"/>
  <Override PartName="/ppt/comments/modernComment_1E3_C6132B3.xml" ContentType="application/vnd.ms-powerpoint.comment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5"/>
  </p:sldMasterIdLst>
  <p:notesMasterIdLst>
    <p:notesMasterId r:id="rId43"/>
  </p:notesMasterIdLst>
  <p:handoutMasterIdLst>
    <p:handoutMasterId r:id="rId44"/>
  </p:handoutMasterIdLst>
  <p:sldIdLst>
    <p:sldId id="353" r:id="rId6"/>
    <p:sldId id="258" r:id="rId7"/>
    <p:sldId id="498" r:id="rId8"/>
    <p:sldId id="499" r:id="rId9"/>
    <p:sldId id="500" r:id="rId10"/>
    <p:sldId id="356" r:id="rId11"/>
    <p:sldId id="458" r:id="rId12"/>
    <p:sldId id="461" r:id="rId13"/>
    <p:sldId id="501" r:id="rId14"/>
    <p:sldId id="502" r:id="rId15"/>
    <p:sldId id="462" r:id="rId16"/>
    <p:sldId id="463" r:id="rId17"/>
    <p:sldId id="464" r:id="rId18"/>
    <p:sldId id="465" r:id="rId19"/>
    <p:sldId id="488" r:id="rId20"/>
    <p:sldId id="478" r:id="rId21"/>
    <p:sldId id="483" r:id="rId22"/>
    <p:sldId id="466" r:id="rId23"/>
    <p:sldId id="507" r:id="rId24"/>
    <p:sldId id="470" r:id="rId25"/>
    <p:sldId id="471" r:id="rId26"/>
    <p:sldId id="486" r:id="rId27"/>
    <p:sldId id="487" r:id="rId28"/>
    <p:sldId id="485" r:id="rId29"/>
    <p:sldId id="467" r:id="rId30"/>
    <p:sldId id="484" r:id="rId31"/>
    <p:sldId id="497" r:id="rId32"/>
    <p:sldId id="489" r:id="rId33"/>
    <p:sldId id="490" r:id="rId34"/>
    <p:sldId id="504" r:id="rId35"/>
    <p:sldId id="505" r:id="rId36"/>
    <p:sldId id="506" r:id="rId37"/>
    <p:sldId id="503" r:id="rId38"/>
    <p:sldId id="468" r:id="rId39"/>
    <p:sldId id="377" r:id="rId40"/>
    <p:sldId id="430" r:id="rId41"/>
    <p:sldId id="444" r:id="rId42"/>
  </p:sldIdLst>
  <p:sldSz cx="9144000" cy="6858000" type="screen4x3"/>
  <p:notesSz cx="6858000" cy="1638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 userDrawn="1">
          <p15:clr>
            <a:srgbClr val="A4A3A4"/>
          </p15:clr>
        </p15:guide>
        <p15:guide id="2" pos="302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nnie.jones" initials="BDJ" lastIdx="1" clrIdx="0"/>
  <p:cmAuthor id="1" name="Amy Bitterman" initials="AB" lastIdx="14" clrIdx="1"/>
  <p:cmAuthor id="2" name="U.S. Department of Education" initials="UDoE" lastIdx="19" clrIdx="2"/>
  <p:cmAuthor id="3" name="BDJ" initials="BDJ" lastIdx="1" clrIdx="3"/>
  <p:cmAuthor id="4" name="eric.rauch" initials="SH" lastIdx="5" clrIdx="11"/>
  <p:cmAuthor id="5" name="Michelle Bloom" initials="MB [2]" lastIdx="1" clrIdx="5"/>
  <p:cmAuthor id="6" name="Aaron Petrillo" initials="AP" lastIdx="12" clrIdx="6">
    <p:extLst>
      <p:ext uri="{19B8F6BF-5375-455C-9EA6-DF929625EA0E}">
        <p15:presenceInfo xmlns:p15="http://schemas.microsoft.com/office/powerpoint/2012/main" userId="Aaron Petrillo" providerId="None"/>
      </p:ext>
    </p:extLst>
  </p:cmAuthor>
  <p:cmAuthor id="7" name="Rosemary Collins" initials="RC" lastIdx="5" clrIdx="7">
    <p:extLst>
      <p:ext uri="{19B8F6BF-5375-455C-9EA6-DF929625EA0E}">
        <p15:presenceInfo xmlns:p15="http://schemas.microsoft.com/office/powerpoint/2012/main" userId="Rosemary Collins" providerId="None"/>
      </p:ext>
    </p:extLst>
  </p:cmAuthor>
  <p:cmAuthor id="8" name="Maly Fung-Angarita" initials="MF" lastIdx="21" clrIdx="8">
    <p:extLst>
      <p:ext uri="{19B8F6BF-5375-455C-9EA6-DF929625EA0E}">
        <p15:presenceInfo xmlns:p15="http://schemas.microsoft.com/office/powerpoint/2012/main" userId="S-1-5-21-2083667071-1112689225-1550850067-62479" providerId="AD"/>
      </p:ext>
    </p:extLst>
  </p:cmAuthor>
  <p:cmAuthor id="9" name="Aaron Petrillo" initials="AP [2]" lastIdx="3" clrIdx="9">
    <p:extLst>
      <p:ext uri="{19B8F6BF-5375-455C-9EA6-DF929625EA0E}">
        <p15:presenceInfo xmlns:p15="http://schemas.microsoft.com/office/powerpoint/2012/main" userId="c177210687586af9" providerId="Windows Live"/>
      </p:ext>
    </p:extLst>
  </p:cmAuthor>
  <p:cmAuthor id="10" name="Karen Schroll" initials="KS" lastIdx="3" clrIdx="10">
    <p:extLst>
      <p:ext uri="{19B8F6BF-5375-455C-9EA6-DF929625EA0E}">
        <p15:presenceInfo xmlns:p15="http://schemas.microsoft.com/office/powerpoint/2012/main" userId="S-1-5-21-2083667071-1112689225-1550850067-2524" providerId="AD"/>
      </p:ext>
    </p:extLst>
  </p:cmAuthor>
  <p:cmAuthor id="11" name="Emily Bytheway" initials="EB" lastIdx="21" clrIdx="12">
    <p:extLst>
      <p:ext uri="{19B8F6BF-5375-455C-9EA6-DF929625EA0E}">
        <p15:presenceInfo xmlns:p15="http://schemas.microsoft.com/office/powerpoint/2012/main" userId="63267a9ae92c46e6" providerId="Windows Live"/>
      </p:ext>
    </p:extLst>
  </p:cmAuthor>
  <p:cmAuthor id="12" name="Erin Dahlberg" initials="ED" lastIdx="22" clrIdx="13">
    <p:extLst>
      <p:ext uri="{19B8F6BF-5375-455C-9EA6-DF929625EA0E}">
        <p15:presenceInfo xmlns:p15="http://schemas.microsoft.com/office/powerpoint/2012/main" userId="S-1-5-21-2083667071-1112689225-1550850067-3153" providerId="AD"/>
      </p:ext>
    </p:extLst>
  </p:cmAuthor>
  <p:cmAuthor id="13" name="Karen Holliday" initials="KH" lastIdx="1" clrIdx="14">
    <p:extLst>
      <p:ext uri="{19B8F6BF-5375-455C-9EA6-DF929625EA0E}">
        <p15:presenceInfo xmlns:p15="http://schemas.microsoft.com/office/powerpoint/2012/main" userId="SAREN.HOLLIDAY@ED.GOV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083"/>
    <a:srgbClr val="BEE395"/>
    <a:srgbClr val="DFF1CB"/>
    <a:srgbClr val="1A88AD"/>
    <a:srgbClr val="243352"/>
    <a:srgbClr val="BCC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862" autoAdjust="0"/>
    <p:restoredTop sz="76122" autoAdjust="0"/>
  </p:normalViewPr>
  <p:slideViewPr>
    <p:cSldViewPr>
      <p:cViewPr>
        <p:scale>
          <a:sx n="66" d="100"/>
          <a:sy n="66" d="100"/>
        </p:scale>
        <p:origin x="1014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10" d="100"/>
          <a:sy n="110" d="100"/>
        </p:scale>
        <p:origin x="-3264" y="360"/>
      </p:cViewPr>
      <p:guideLst>
        <p:guide orient="horz" pos="2304"/>
        <p:guide pos="302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omments/modernComment_1CA_4D386A8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21559A1-1401-4A0F-ABBD-DECF2FAEFDC9}" authorId="{0392309F-E370-AE84-FC61-7EF6E1A3E89A}" status="resolved" created="2024-09-24T19:27:41.37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95542917" sldId="458"/>
      <ac:spMk id="3" creationId="{C374FE73-F09B-45CC-A4B8-E1D161A9219F}"/>
    </ac:deMkLst>
    <p188:txBody>
      <a:bodyPr/>
      <a:lstStyle/>
      <a:p>
        <a:r>
          <a:rPr lang="en-US"/>
          <a:t>Edited for clarity</a:t>
        </a:r>
      </a:p>
    </p188:txBody>
  </p188:cm>
</p188:cmLst>
</file>

<file path=ppt/comments/modernComment_1CE_A155E59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0F1E25F-6DC6-4548-BB06-D1B914C36D35}" authorId="{0392309F-E370-AE84-FC61-7EF6E1A3E89A}" status="resolved" created="2024-09-24T19:31:36.30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706761104" sldId="462"/>
      <ac:spMk id="3" creationId="{00000000-0000-0000-0000-000000000000}"/>
      <ac:txMk cp="101" len="17">
        <ac:context len="453" hash="1367561169"/>
      </ac:txMk>
    </ac:txMkLst>
    <p188:pos x="7967749" y="819496"/>
    <p188:txBody>
      <a:bodyPr/>
      <a:lstStyle/>
      <a:p>
        <a:r>
          <a:rPr lang="en-US"/>
          <a:t>Added this</a:t>
        </a:r>
      </a:p>
    </p188:txBody>
  </p188:cm>
</p188:cmLst>
</file>

<file path=ppt/comments/modernComment_1D0_AE55A28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471D469-05C3-4BC1-86EA-817E6053BA80}" authorId="{0392309F-E370-AE84-FC61-7EF6E1A3E89A}" status="resolved" created="2024-09-24T19:32:20.75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924847750" sldId="464"/>
      <ac:spMk id="3" creationId="{00000000-0000-0000-0000-000000000000}"/>
      <ac:txMk cp="48" len="4">
        <ac:context len="222" hash="747001057"/>
      </ac:txMk>
    </ac:txMkLst>
    <p188:pos x="1325880" y="853440"/>
    <p188:txBody>
      <a:bodyPr/>
      <a:lstStyle/>
      <a:p>
        <a:r>
          <a:rPr lang="en-US"/>
          <a:t>Should this be 2024?</a:t>
        </a:r>
      </a:p>
    </p188:txBody>
  </p188:cm>
</p188:cmLst>
</file>

<file path=ppt/comments/modernComment_1E3_C6132B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97BD723-EB8C-4315-8649-8B6C1D29EF08}" authorId="{0392309F-E370-AE84-FC61-7EF6E1A3E89A}" status="resolved" created="2024-09-24T19:34:02.04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7696563" sldId="483"/>
      <ac:spMk id="2" creationId="{00000000-0000-0000-0000-000000000000}"/>
    </ac:deMkLst>
    <p188:txBody>
      <a:bodyPr/>
      <a:lstStyle/>
      <a:p>
        <a:r>
          <a:rPr lang="en-US"/>
          <a:t>This slide seems more like "How Scholars Use PIMS"</a:t>
        </a:r>
      </a:p>
    </p188:txBody>
  </p188:cm>
</p188:cmLst>
</file>

<file path=ppt/comments/modernComment_1F3_B8B308A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73AAA9F-14B9-43B5-91EA-ECF041833596}" authorId="{0392309F-E370-AE84-FC61-7EF6E1A3E89A}" status="resolved" created="2024-09-24T19:26:06.74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098740911" sldId="499"/>
      <ac:spMk id="2" creationId="{00000000-0000-0000-0000-000000000000}"/>
    </ac:deMkLst>
    <p188:txBody>
      <a:bodyPr/>
      <a:lstStyle/>
      <a:p>
        <a:r>
          <a:rPr lang="en-US"/>
          <a:t>Edited slide for grammar and clarity</a:t>
        </a:r>
      </a:p>
    </p188:txBody>
  </p188:cm>
</p188:cmLst>
</file>

<file path=ppt/comments/modernComment_1F5_6B1E2CB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5F89B64-176A-478A-9ED4-941E6CAD4197}" authorId="{0392309F-E370-AE84-FC61-7EF6E1A3E89A}" status="resolved" created="2024-09-24T19:28:51.66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97139639" sldId="501"/>
      <ac:picMk id="5" creationId="{00000000-0000-0000-0000-000000000000}"/>
    </ac:deMkLst>
    <p188:txBody>
      <a:bodyPr/>
      <a:lstStyle/>
      <a:p>
        <a:r>
          <a:rPr lang="en-US"/>
          <a:t>This screenshot shows the scholar is enrolled full-time in 2021 and 2022 but funding is only listed in 2021 - is that accurate?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160520" cy="365760"/>
          </a:xfrm>
          <a:prstGeom prst="rect">
            <a:avLst/>
          </a:prstGeom>
        </p:spPr>
        <p:txBody>
          <a:bodyPr vert="horz" lIns="97391" tIns="48695" rIns="97391" bIns="4869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63" y="0"/>
            <a:ext cx="4160520" cy="365760"/>
          </a:xfrm>
          <a:prstGeom prst="rect">
            <a:avLst/>
          </a:prstGeom>
        </p:spPr>
        <p:txBody>
          <a:bodyPr vert="horz" lIns="97391" tIns="48695" rIns="97391" bIns="48695" rtlCol="0"/>
          <a:lstStyle>
            <a:lvl1pPr algn="r">
              <a:defRPr sz="1200"/>
            </a:lvl1pPr>
          </a:lstStyle>
          <a:p>
            <a:fld id="{0F8813D8-8A98-460D-81D4-72C70E4D7405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948171"/>
            <a:ext cx="4160520" cy="365760"/>
          </a:xfrm>
          <a:prstGeom prst="rect">
            <a:avLst/>
          </a:prstGeom>
        </p:spPr>
        <p:txBody>
          <a:bodyPr vert="horz" lIns="97391" tIns="48695" rIns="97391" bIns="4869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63" y="6948171"/>
            <a:ext cx="4160520" cy="365760"/>
          </a:xfrm>
          <a:prstGeom prst="rect">
            <a:avLst/>
          </a:prstGeom>
        </p:spPr>
        <p:txBody>
          <a:bodyPr vert="horz" lIns="97391" tIns="48695" rIns="97391" bIns="48695" rtlCol="0" anchor="b"/>
          <a:lstStyle>
            <a:lvl1pPr algn="r">
              <a:defRPr sz="1200"/>
            </a:lvl1pPr>
          </a:lstStyle>
          <a:p>
            <a:fld id="{CA0EDE7E-E212-4495-BCA2-5713ED66EE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311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160520" cy="365760"/>
          </a:xfrm>
          <a:prstGeom prst="rect">
            <a:avLst/>
          </a:prstGeom>
        </p:spPr>
        <p:txBody>
          <a:bodyPr vert="horz" lIns="97391" tIns="48695" rIns="97391" bIns="4869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63" y="0"/>
            <a:ext cx="4160520" cy="365760"/>
          </a:xfrm>
          <a:prstGeom prst="rect">
            <a:avLst/>
          </a:prstGeom>
        </p:spPr>
        <p:txBody>
          <a:bodyPr vert="horz" lIns="97391" tIns="48695" rIns="97391" bIns="48695" rtlCol="0"/>
          <a:lstStyle>
            <a:lvl1pPr algn="r">
              <a:defRPr sz="1200"/>
            </a:lvl1pPr>
          </a:lstStyle>
          <a:p>
            <a:fld id="{A005CAA2-D0F4-4FD7-938B-19F89EC3E682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9188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91" tIns="48695" rIns="97391" bIns="4869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1" y="3474720"/>
            <a:ext cx="7680960" cy="3291840"/>
          </a:xfrm>
          <a:prstGeom prst="rect">
            <a:avLst/>
          </a:prstGeom>
        </p:spPr>
        <p:txBody>
          <a:bodyPr vert="horz" lIns="97391" tIns="48695" rIns="97391" bIns="4869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948171"/>
            <a:ext cx="4160520" cy="365760"/>
          </a:xfrm>
          <a:prstGeom prst="rect">
            <a:avLst/>
          </a:prstGeom>
        </p:spPr>
        <p:txBody>
          <a:bodyPr vert="horz" lIns="97391" tIns="48695" rIns="97391" bIns="4869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63" y="6948171"/>
            <a:ext cx="4160520" cy="365760"/>
          </a:xfrm>
          <a:prstGeom prst="rect">
            <a:avLst/>
          </a:prstGeom>
        </p:spPr>
        <p:txBody>
          <a:bodyPr vert="horz" lIns="97391" tIns="48695" rIns="97391" bIns="48695" rtlCol="0" anchor="b"/>
          <a:lstStyle>
            <a:lvl1pPr algn="r">
              <a:defRPr sz="1200"/>
            </a:lvl1pPr>
          </a:lstStyle>
          <a:p>
            <a:fld id="{E86AF46F-95C2-4F68-8F66-EE18049CE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1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F46F-95C2-4F68-8F66-EE18049CE23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48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F46F-95C2-4F68-8F66-EE18049CE23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43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F46F-95C2-4F68-8F66-EE18049CE23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28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F46F-95C2-4F68-8F66-EE18049CE23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56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F46F-95C2-4F68-8F66-EE18049CE23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556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8376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F46F-95C2-4F68-8F66-EE18049CE23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89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F46F-95C2-4F68-8F66-EE18049CE23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24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F46F-95C2-4F68-8F66-EE18049CE23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01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F46F-95C2-4F68-8F66-EE18049CE23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01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F46F-95C2-4F68-8F66-EE18049CE23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08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F46F-95C2-4F68-8F66-EE18049CE23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32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D59D-3144-49AC-847D-3F5EC5276F4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F46F-95C2-4F68-8F66-EE18049CE23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65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F46F-95C2-4F68-8F66-EE18049CE23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55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F46F-95C2-4F68-8F66-EE18049CE23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399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AF46F-95C2-4F68-8F66-EE18049CE23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274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F46F-95C2-4F68-8F66-EE18049CE23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71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F46F-95C2-4F68-8F66-EE18049CE23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2833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F46F-95C2-4F68-8F66-EE18049CE23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506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AF46F-95C2-4F68-8F66-EE18049CE23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1439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F46F-95C2-4F68-8F66-EE18049CE23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F46F-95C2-4F68-8F66-EE18049CE23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860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AF46F-95C2-4F68-8F66-EE18049CE23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40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F46F-95C2-4F68-8F66-EE18049CE23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17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F46F-95C2-4F68-8F66-EE18049CE23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59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F46F-95C2-4F68-8F66-EE18049CE23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24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F46F-95C2-4F68-8F66-EE18049CE23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45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F46F-95C2-4F68-8F66-EE18049CE23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433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F46F-95C2-4F68-8F66-EE18049CE23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54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F46F-95C2-4F68-8F66-EE18049CE23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38200" y="2057400"/>
            <a:ext cx="7620000" cy="30480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47B4A90-9B2F-40F4-BBF3-6E29953403AD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FEA6AD-5963-42A3-B799-50DDE2FA9A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Slide background featuring the U.S. Department of Education seal as well as the AnLar and Westat Logos">
            <a:extLst>
              <a:ext uri="{FF2B5EF4-FFF2-40B4-BE49-F238E27FC236}">
                <a16:creationId xmlns:a16="http://schemas.microsoft.com/office/drawing/2014/main" id="{DA93BC51-CADA-405B-9E86-44A4AC818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76200"/>
            <a:ext cx="9245600" cy="69342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EA108BD-A9CF-48A0-B047-4F68435C41CC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78FEA6AD-5963-42A3-B799-50DDE2FA9A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2DB22-8870-46DE-A420-78D5E9A06FF7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78FEA6AD-5963-42A3-B799-50DDE2FA9A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1D29093-F24B-450C-9198-6B0FE9B460B5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78FEA6AD-5963-42A3-B799-50DDE2FA9A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342F1E-BD50-4A33-B424-DC2DD79D68D1}"/>
              </a:ext>
            </a:extLst>
          </p:cNvPr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gradFill>
            <a:gsLst>
              <a:gs pos="0">
                <a:srgbClr val="1E6083"/>
              </a:gs>
              <a:gs pos="100000">
                <a:srgbClr val="24335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119-E232-4546-9599-52A70451804B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6559" y="6400800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FEA6AD-5963-42A3-B799-50DDE2FA9A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B1982E-D8C5-4044-B55B-C156EBF02AC0}"/>
              </a:ext>
            </a:extLst>
          </p:cNvPr>
          <p:cNvSpPr/>
          <p:nvPr userDrawn="1"/>
        </p:nvSpPr>
        <p:spPr>
          <a:xfrm>
            <a:off x="-7815" y="1303337"/>
            <a:ext cx="9144000" cy="27432"/>
          </a:xfrm>
          <a:prstGeom prst="rect">
            <a:avLst/>
          </a:prstGeom>
          <a:gradFill>
            <a:gsLst>
              <a:gs pos="0">
                <a:srgbClr val="1E6083"/>
              </a:gs>
              <a:gs pos="100000">
                <a:srgbClr val="24335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nLar and Westat logos">
            <a:extLst>
              <a:ext uri="{FF2B5EF4-FFF2-40B4-BE49-F238E27FC236}">
                <a16:creationId xmlns:a16="http://schemas.microsoft.com/office/drawing/2014/main" id="{09E0E1B2-C8D3-4466-9BA6-14FD0B190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325699"/>
            <a:ext cx="609600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342F1E-BD50-4A33-B424-DC2DD79D68D1}"/>
              </a:ext>
            </a:extLst>
          </p:cNvPr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gradFill>
            <a:gsLst>
              <a:gs pos="0">
                <a:srgbClr val="1E6083"/>
              </a:gs>
              <a:gs pos="100000">
                <a:srgbClr val="24335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119-E232-4546-9599-52A70451804B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6559" y="6400800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FEA6AD-5963-42A3-B799-50DDE2FA9A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B1982E-D8C5-4044-B55B-C156EBF02AC0}"/>
              </a:ext>
            </a:extLst>
          </p:cNvPr>
          <p:cNvSpPr/>
          <p:nvPr userDrawn="1"/>
        </p:nvSpPr>
        <p:spPr>
          <a:xfrm>
            <a:off x="-7815" y="1303337"/>
            <a:ext cx="9144000" cy="27432"/>
          </a:xfrm>
          <a:prstGeom prst="rect">
            <a:avLst/>
          </a:prstGeom>
          <a:gradFill>
            <a:gsLst>
              <a:gs pos="0">
                <a:srgbClr val="1E6083"/>
              </a:gs>
              <a:gs pos="100000">
                <a:srgbClr val="24335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nLar and Westat logos">
            <a:extLst>
              <a:ext uri="{FF2B5EF4-FFF2-40B4-BE49-F238E27FC236}">
                <a16:creationId xmlns:a16="http://schemas.microsoft.com/office/drawing/2014/main" id="{89A68F6E-4138-4D99-8A0E-E01A45483E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325699"/>
            <a:ext cx="6096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7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765F-E5CA-4560-A809-895B7DD149A4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8FEA6AD-5963-42A3-B799-50DDE2FA9A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470B57B-6E08-4764-9AAF-340514370180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78FEA6AD-5963-42A3-B799-50DDE2FA9A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EB53EC8-76C3-4926-A8D5-342A11A774D5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78FEA6AD-5963-42A3-B799-50DDE2FA9A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4E3A-4F44-459A-A8C6-0F89DB66A349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FEA6AD-5963-42A3-B799-50DDE2FA9A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15FA-BE17-43B8-9BEB-647B1674F305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FEA6AD-5963-42A3-B799-50DDE2FA9A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49BF-C0C6-46EC-858F-C9F2C730A620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FEA6AD-5963-42A3-B799-50DDE2FA9A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50D039-AEAE-489C-8573-0583CF0EAFB8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243352"/>
        </a:buClr>
        <a:buSzPct val="100000"/>
        <a:buFont typeface="Arial" panose="020B0604020202020204" pitchFamily="34" charset="0"/>
        <a:buChar char="•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rgbClr val="1A88AD"/>
        </a:buClr>
        <a:buSzPct val="80000"/>
        <a:buFont typeface="Arial" panose="020B0604020202020204" pitchFamily="34" charset="0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rgbClr val="4ABCE4"/>
        </a:buClr>
        <a:buSzPct val="75000"/>
        <a:buFont typeface="Wingdings" panose="05000000000000000000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rgbClr val="87D2ED"/>
        </a:buClr>
        <a:buSzPct val="75000"/>
        <a:buFont typeface="Wingdings" panose="05000000000000000000" pitchFamily="2" charset="2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rgbClr val="243352"/>
        </a:buClr>
        <a:buSzPct val="50000"/>
        <a:buFont typeface="Arial" panose="020B0604020202020204" pitchFamily="34" charset="0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CE_A155E59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D0_AE55A28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18/10/relationships/comments" Target="../comments/modernComment_1E3_C6132B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acvxXHNZ3M" TargetMode="External"/><Relationship Id="rId2" Type="http://schemas.openxmlformats.org/officeDocument/2006/relationships/hyperlink" Target="https://pdp.ed.gov/RSA/Content/pdf/PIMS%20Digital%20Agreements%20Training%20-%20May%20202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2020240926.pdf" TargetMode="External"/><Relationship Id="rId4" Type="http://schemas.openxmlformats.org/officeDocument/2006/relationships/hyperlink" Target="https://pdp.ed.gov/RSA/Content/pdf/Digital%20PA%20and%20EC%20Info%20Sheet.pdf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dp.ed.gov/RSA/Home/faq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020240926.pdf" TargetMode="External"/><Relationship Id="rId5" Type="http://schemas.openxmlformats.org/officeDocument/2006/relationships/hyperlink" Target="https://pdp.ed.gov/RSA/Content/pdf/Grantee%20Steps%20for%20Reviewing%20Scholar%20Employment.pdf" TargetMode="External"/><Relationship Id="rId4" Type="http://schemas.openxmlformats.org/officeDocument/2006/relationships/hyperlink" Target="https://pdp.ed.gov/RSA/Content/pdf/PIMS%20Grantee%20Quick%20Reference%20Guide.pd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RLTTHelpDesk@ed.gov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F3_B8B308AF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CA_4D386A8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18/10/relationships/comments" Target="../comments/modernComment_1F5_6B1E2CB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roduction to RSA's Payback Information Management System (PIMS)">
            <a:extLst>
              <a:ext uri="{FF2B5EF4-FFF2-40B4-BE49-F238E27FC236}">
                <a16:creationId xmlns:a16="http://schemas.microsoft.com/office/drawing/2014/main" id="{0B170A7B-4779-47BA-AA75-72BEFEA26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838200"/>
            <a:ext cx="4419600" cy="3048000"/>
          </a:xfrm>
        </p:spPr>
        <p:txBody>
          <a:bodyPr>
            <a:normAutofit fontScale="90000"/>
          </a:bodyPr>
          <a:lstStyle/>
          <a:p>
            <a:r>
              <a:rPr lang="en-US" sz="3800" b="1" cap="none" dirty="0">
                <a:solidFill>
                  <a:srgbClr val="1E6083"/>
                </a:solidFill>
              </a:rPr>
              <a:t>RSA Payback Information Management System (PIMS): 2024 Data Collection</a:t>
            </a:r>
          </a:p>
        </p:txBody>
      </p:sp>
      <p:sp>
        <p:nvSpPr>
          <p:cNvPr id="7" name="Date">
            <a:extLst>
              <a:ext uri="{FF2B5EF4-FFF2-40B4-BE49-F238E27FC236}">
                <a16:creationId xmlns:a16="http://schemas.microsoft.com/office/drawing/2014/main" id="{DAA011A2-E96F-4E02-B902-4DEBD2651539}"/>
              </a:ext>
            </a:extLst>
          </p:cNvPr>
          <p:cNvSpPr txBox="1">
            <a:spLocks/>
          </p:cNvSpPr>
          <p:nvPr/>
        </p:nvSpPr>
        <p:spPr>
          <a:xfrm>
            <a:off x="457200" y="4648200"/>
            <a:ext cx="3962400" cy="609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1E6083"/>
                </a:solidFill>
              </a:rPr>
              <a:t>October 8, 2024</a:t>
            </a:r>
            <a:br>
              <a:rPr lang="en-US" sz="3200" b="1" dirty="0">
                <a:solidFill>
                  <a:srgbClr val="1E6083"/>
                </a:solidFill>
              </a:rPr>
            </a:br>
            <a:endParaRPr lang="en-US" sz="4000" b="1" dirty="0">
              <a:solidFill>
                <a:srgbClr val="1E60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49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Updating Scholar Records (Part 2)</a:t>
            </a:r>
          </a:p>
        </p:txBody>
      </p:sp>
      <p:pic>
        <p:nvPicPr>
          <p:cNvPr id="5" name="Content Placeholder 6" descr="Screenshot of PIMS Scholar Record Section F, Question 6.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38225" y="2667000"/>
            <a:ext cx="6686550" cy="2362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A6AD-5963-42A3-B799-50DDE2FA9A3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90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Updating Scholar Records (Part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7091" y="1527464"/>
            <a:ext cx="8605159" cy="44958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For scholars who are still </a:t>
            </a:r>
            <a:r>
              <a:rPr lang="en-US" u="sng" dirty="0"/>
              <a:t>enrolled but no longer receiving funding,</a:t>
            </a:r>
            <a:r>
              <a:rPr lang="en-US" dirty="0"/>
              <a:t> confirm they are still enrolled in the university but not receiving funding through the grant. </a:t>
            </a:r>
          </a:p>
          <a:p>
            <a:pPr>
              <a:lnSpc>
                <a:spcPct val="120000"/>
              </a:lnSpc>
            </a:pPr>
            <a:r>
              <a:rPr lang="en-US" dirty="0"/>
              <a:t>In the text box that appears, enter/update an explanation of why the scholar is enrolled but no longer receiving funding and </a:t>
            </a:r>
            <a:r>
              <a:rPr lang="en-US" u="sng" dirty="0"/>
              <a:t>enter the scholar’s anticipated graduation date.</a:t>
            </a:r>
          </a:p>
          <a:p>
            <a:pPr>
              <a:lnSpc>
                <a:spcPct val="120000"/>
              </a:lnSpc>
            </a:pPr>
            <a:r>
              <a:rPr lang="en-US" dirty="0"/>
              <a:t>Scholar Records MUST be updated to graduated/exited prior to completion in PIMS when the scholar graduates/exits.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41CED24-B85A-4C01-AB8D-889F804B1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6559" y="6172200"/>
            <a:ext cx="767441" cy="685800"/>
          </a:xfrm>
        </p:spPr>
        <p:txBody>
          <a:bodyPr anchor="ctr">
            <a:noAutofit/>
          </a:bodyPr>
          <a:lstStyle/>
          <a:p>
            <a:fld id="{11F66CED-2B61-4DFE-9587-19755F43A1B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761104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Updating Scholar Records (Part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7091" y="1527464"/>
            <a:ext cx="8605159" cy="449580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600" dirty="0"/>
              <a:t>For scholars who </a:t>
            </a:r>
            <a:r>
              <a:rPr lang="en-US" sz="4600" u="sng" dirty="0"/>
              <a:t>graduated or exited the program,</a:t>
            </a:r>
            <a:r>
              <a:rPr lang="en-US" sz="4600" dirty="0"/>
              <a:t> grantees will need to update the following sections on each Scholar Record:</a:t>
            </a:r>
          </a:p>
          <a:p>
            <a:pPr>
              <a:lnSpc>
                <a:spcPct val="120000"/>
              </a:lnSpc>
            </a:pPr>
            <a:r>
              <a:rPr lang="en-US" sz="4200" b="1" dirty="0"/>
              <a:t>Section F</a:t>
            </a:r>
            <a:r>
              <a:rPr lang="en-US" sz="4200" dirty="0"/>
              <a:t>: Current Training Program Information</a:t>
            </a:r>
          </a:p>
          <a:p>
            <a:pPr lvl="1">
              <a:lnSpc>
                <a:spcPct val="120000"/>
              </a:lnSpc>
            </a:pPr>
            <a:r>
              <a:rPr lang="en-US" sz="4200" dirty="0"/>
              <a:t>Questions #4, 5, and 6</a:t>
            </a:r>
          </a:p>
          <a:p>
            <a:pPr>
              <a:lnSpc>
                <a:spcPct val="120000"/>
              </a:lnSpc>
            </a:pPr>
            <a:r>
              <a:rPr lang="en-US" sz="4500" b="1" dirty="0"/>
              <a:t>Section G</a:t>
            </a:r>
            <a:r>
              <a:rPr lang="en-US" sz="4500" dirty="0"/>
              <a:t>: Scholar Status</a:t>
            </a:r>
          </a:p>
          <a:p>
            <a:pPr lvl="1">
              <a:lnSpc>
                <a:spcPct val="120000"/>
              </a:lnSpc>
            </a:pPr>
            <a:r>
              <a:rPr lang="en-US" sz="4200" dirty="0"/>
              <a:t>Question #1: Scholar status</a:t>
            </a:r>
            <a:endParaRPr lang="en-US" sz="3900" b="1" dirty="0"/>
          </a:p>
          <a:p>
            <a:pPr lvl="1">
              <a:lnSpc>
                <a:spcPct val="120000"/>
              </a:lnSpc>
            </a:pPr>
            <a:r>
              <a:rPr lang="en-US" sz="4200" dirty="0"/>
              <a:t>Question #2: Accumulated academic years of funding</a:t>
            </a:r>
          </a:p>
          <a:p>
            <a:pPr>
              <a:lnSpc>
                <a:spcPct val="120000"/>
              </a:lnSpc>
            </a:pPr>
            <a:r>
              <a:rPr lang="en-US" sz="4500" b="1" dirty="0"/>
              <a:t>Section H</a:t>
            </a:r>
            <a:r>
              <a:rPr lang="en-US" sz="4500" dirty="0"/>
              <a:t>: Scholar Exit Information</a:t>
            </a:r>
          </a:p>
          <a:p>
            <a:pPr lvl="1">
              <a:lnSpc>
                <a:spcPct val="120000"/>
              </a:lnSpc>
            </a:pPr>
            <a:r>
              <a:rPr lang="en-US" sz="4200" dirty="0"/>
              <a:t>(Not needed for scholars who exit prior to graduation)</a:t>
            </a:r>
          </a:p>
          <a:p>
            <a:pPr>
              <a:lnSpc>
                <a:spcPct val="120000"/>
              </a:lnSpc>
            </a:pPr>
            <a:r>
              <a:rPr lang="en-US" sz="4500" b="1" dirty="0"/>
              <a:t>Section I</a:t>
            </a:r>
            <a:r>
              <a:rPr lang="en-US" sz="4500" dirty="0"/>
              <a:t>: Upload Signed Exit Certification or complete Digital Exit Certification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41CED24-B85A-4C01-AB8D-889F804B1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6559" y="6172200"/>
            <a:ext cx="767441" cy="685800"/>
          </a:xfrm>
        </p:spPr>
        <p:txBody>
          <a:bodyPr anchor="ctr">
            <a:noAutofit/>
          </a:bodyPr>
          <a:lstStyle/>
          <a:p>
            <a:fld id="{11F66CED-2B61-4DFE-9587-19755F43A1B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14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Create New Scholar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en-US" dirty="0"/>
              <a:t>For scholars who received RSA funding during FY 2024 and are not currently listed in PIMS, create a new Scholar Record</a:t>
            </a:r>
          </a:p>
          <a:p>
            <a:r>
              <a:rPr lang="en-US" dirty="0"/>
              <a:t>Be sure to type in the scholar’s SSN to ensure there isn’t an existing record for the scholar in PIMS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A6AD-5963-42A3-B799-50DDE2FA9A3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B37D793-8EE2-F806-0CBA-C98946A8B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314603"/>
            <a:ext cx="6477000" cy="182208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5C59626-4488-C53D-06CD-6B573EE1B871}"/>
              </a:ext>
            </a:extLst>
          </p:cNvPr>
          <p:cNvSpPr/>
          <p:nvPr/>
        </p:nvSpPr>
        <p:spPr>
          <a:xfrm>
            <a:off x="4419600" y="5257800"/>
            <a:ext cx="3276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47750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4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Contact Scholars to Log In to PIMS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fontScale="92500" lnSpcReduction="20000"/>
          </a:bodyPr>
          <a:lstStyle/>
          <a:p>
            <a:r>
              <a:rPr lang="en-US" dirty="0"/>
              <a:t>Remind scholars via email to log in to PIMS (scholars in “Awaiting Login” status); share a copy of the broadcast email with your RSA program officer for record purposes</a:t>
            </a:r>
          </a:p>
          <a:p>
            <a:r>
              <a:rPr lang="en-US" dirty="0"/>
              <a:t>Why is this step important?</a:t>
            </a:r>
          </a:p>
          <a:p>
            <a:pPr lvl="1"/>
            <a:r>
              <a:rPr lang="en-US" dirty="0"/>
              <a:t>Ensures PIMS has correct email address(es) for scholars</a:t>
            </a:r>
          </a:p>
          <a:p>
            <a:pPr lvl="1"/>
            <a:r>
              <a:rPr lang="en-US" dirty="0"/>
              <a:t>Verifies scholars are receiving communication from PIMS (reminders, employment verification notifications, etc.)</a:t>
            </a:r>
          </a:p>
          <a:p>
            <a:pPr lvl="1"/>
            <a:r>
              <a:rPr lang="en-US" dirty="0"/>
              <a:t>Provides an opportunity for scholars to get acquainted with PIMS</a:t>
            </a:r>
          </a:p>
          <a:p>
            <a:pPr lvl="1"/>
            <a:r>
              <a:rPr lang="en-US" dirty="0"/>
              <a:t>Gives scholars access for reporting on their requirement of fulfilling their service obligation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A6AD-5963-42A3-B799-50DDE2FA9A3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592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All Scholar Records</a:t>
            </a:r>
          </a:p>
        </p:txBody>
      </p:sp>
      <p:pic>
        <p:nvPicPr>
          <p:cNvPr id="5" name="Content Placeholder 4" descr="Screenshot showing what it looks like when you view all scholar records.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731520" y="1600200"/>
            <a:ext cx="7299960" cy="4495800"/>
          </a:xfrm>
          <a:prstGeom prst="rect">
            <a:avLst/>
          </a:prstGeom>
        </p:spPr>
      </p:pic>
      <p:sp>
        <p:nvSpPr>
          <p:cNvPr id="6" name="Ova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95800" y="525780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A6AD-5963-42A3-B799-50DDE2FA9A3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153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Strategies for Reaching Scholars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fontScale="92500" lnSpcReduction="20000"/>
          </a:bodyPr>
          <a:lstStyle/>
          <a:p>
            <a:r>
              <a:rPr lang="en-US" dirty="0"/>
              <a:t>Notify scholars as soon as they are enrolled about their requirements to login to PIMS. </a:t>
            </a:r>
          </a:p>
          <a:p>
            <a:pPr lvl="1"/>
            <a:r>
              <a:rPr lang="en-US" dirty="0"/>
              <a:t>Remind scholars while enrolled and at their exit/graduation.</a:t>
            </a:r>
          </a:p>
          <a:p>
            <a:r>
              <a:rPr lang="en-US" dirty="0"/>
              <a:t>Always obtain and enter a non-university email address for use in PIMS.</a:t>
            </a:r>
          </a:p>
          <a:p>
            <a:r>
              <a:rPr lang="en-US" dirty="0"/>
              <a:t>If you have lost contact with scholars:</a:t>
            </a:r>
          </a:p>
          <a:p>
            <a:pPr lvl="1"/>
            <a:r>
              <a:rPr lang="en-US" dirty="0"/>
              <a:t>Reach out to scholars on social media.</a:t>
            </a:r>
          </a:p>
          <a:p>
            <a:pPr lvl="1"/>
            <a:r>
              <a:rPr lang="en-US" dirty="0"/>
              <a:t>Check with the university, other scholars, emergency point of contact, or university personnel who know the scholar for updated contact information.</a:t>
            </a:r>
          </a:p>
          <a:p>
            <a:pPr lvl="1"/>
            <a:r>
              <a:rPr lang="en-US" dirty="0"/>
              <a:t>Try other modes of contact like mailing or texting.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A6AD-5963-42A3-B799-50DDE2FA9A3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59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How Scholars Receive Credit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9FCDF72-4FBE-42CF-ABDC-A5C57F1DC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000" y="2228385"/>
            <a:ext cx="2667000" cy="3657600"/>
          </a:xfrm>
          <a:prstGeom prst="roundRect">
            <a:avLst>
              <a:gd name="adj" fmla="val 0"/>
            </a:avLst>
          </a:prstGeom>
          <a:solidFill>
            <a:srgbClr val="BEE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83F076-5DAE-4508-9AA0-80C75260F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000" y="3581399"/>
            <a:ext cx="2667000" cy="2304583"/>
          </a:xfrm>
          <a:prstGeom prst="roundRect">
            <a:avLst>
              <a:gd name="adj" fmla="val 0"/>
            </a:avLst>
          </a:prstGeom>
          <a:solidFill>
            <a:srgbClr val="1A8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Verification icon featuring an open laptop and a maghnifying glass, inspecting the information on the screen">
            <a:extLst>
              <a:ext uri="{FF2B5EF4-FFF2-40B4-BE49-F238E27FC236}">
                <a16:creationId xmlns:a16="http://schemas.microsoft.com/office/drawing/2014/main" id="{CA78CB32-D2B9-7A4F-8294-36EA7CB06F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76" y="1803417"/>
            <a:ext cx="1524000" cy="152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CA158-0FF8-425F-B8B9-06E092596AE4}"/>
              </a:ext>
            </a:extLst>
          </p:cNvPr>
          <p:cNvSpPr/>
          <p:nvPr/>
        </p:nvSpPr>
        <p:spPr>
          <a:xfrm>
            <a:off x="533400" y="3776008"/>
            <a:ext cx="236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Scholars review their contact and training information in the system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D7A54A8-DEA2-4FDE-8AC3-318EBAD60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45004" y="2228385"/>
            <a:ext cx="2667000" cy="3657600"/>
          </a:xfrm>
          <a:prstGeom prst="roundRect">
            <a:avLst>
              <a:gd name="adj" fmla="val 0"/>
            </a:avLst>
          </a:prstGeom>
          <a:solidFill>
            <a:srgbClr val="BEE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9A2689-6900-4ACC-9922-7153E34D7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45004" y="3581400"/>
            <a:ext cx="2667000" cy="2304582"/>
          </a:xfrm>
          <a:prstGeom prst="roundRect">
            <a:avLst>
              <a:gd name="adj" fmla="val 0"/>
            </a:avLst>
          </a:prstGeom>
          <a:solidFill>
            <a:srgbClr val="1A8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Icon representing electronic submittal, featuring a computer and the cloud, with arrows moving between them.">
            <a:extLst>
              <a:ext uri="{FF2B5EF4-FFF2-40B4-BE49-F238E27FC236}">
                <a16:creationId xmlns:a16="http://schemas.microsoft.com/office/drawing/2014/main" id="{71D77C96-846E-7843-A96D-2CADB0FA8C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504" y="1803417"/>
            <a:ext cx="1524000" cy="152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AFE6F8-5491-4CF5-8E46-ADC126BC1906}"/>
              </a:ext>
            </a:extLst>
          </p:cNvPr>
          <p:cNvSpPr/>
          <p:nvPr/>
        </p:nvSpPr>
        <p:spPr>
          <a:xfrm>
            <a:off x="3505200" y="3776008"/>
            <a:ext cx="2140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Scholars submit employment data electronically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52951F3-BBB3-4D2F-9913-CD49A2329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2228385"/>
            <a:ext cx="2667000" cy="3657600"/>
          </a:xfrm>
          <a:prstGeom prst="roundRect">
            <a:avLst>
              <a:gd name="adj" fmla="val 0"/>
            </a:avLst>
          </a:prstGeom>
          <a:solidFill>
            <a:srgbClr val="BEE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0B6167-3C36-4494-AE8A-89A201F26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3581399"/>
            <a:ext cx="2667000" cy="2314575"/>
          </a:xfrm>
          <a:prstGeom prst="roundRect">
            <a:avLst>
              <a:gd name="adj" fmla="val 0"/>
            </a:avLst>
          </a:prstGeom>
          <a:solidFill>
            <a:srgbClr val="1A8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Verification icon featuring an avatar and an information page, with a check mark.">
            <a:extLst>
              <a:ext uri="{FF2B5EF4-FFF2-40B4-BE49-F238E27FC236}">
                <a16:creationId xmlns:a16="http://schemas.microsoft.com/office/drawing/2014/main" id="{03CE1618-FF16-D549-A806-1A41BB2499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024" y="1803417"/>
            <a:ext cx="1524000" cy="1524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C7B4B06-4C63-4B35-892C-CCBF65C70327}"/>
              </a:ext>
            </a:extLst>
          </p:cNvPr>
          <p:cNvSpPr/>
          <p:nvPr/>
        </p:nvSpPr>
        <p:spPr>
          <a:xfrm>
            <a:off x="6367347" y="3776008"/>
            <a:ext cx="2133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Grantees &amp; employers approve &amp; verify employment information electronically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73A8BF-8F0F-47EF-B06E-842A782EB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7841" y="3581399"/>
            <a:ext cx="860515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693B0BBD-FF2C-4F56-936F-CCE5E4BB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6559" y="6172200"/>
            <a:ext cx="767441" cy="685800"/>
          </a:xfrm>
        </p:spPr>
        <p:txBody>
          <a:bodyPr anchor="ctr">
            <a:noAutofit/>
          </a:bodyPr>
          <a:lstStyle/>
          <a:p>
            <a:fld id="{11F66CED-2B61-4DFE-9587-19755F43A1B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6563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6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Expectations for Scholars in PIMS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Enrolled scholars must:</a:t>
            </a:r>
          </a:p>
          <a:p>
            <a:pPr lvl="1"/>
            <a:r>
              <a:rPr lang="en-US" dirty="0"/>
              <a:t>Update contact information (Sections A-C)</a:t>
            </a:r>
          </a:p>
          <a:p>
            <a:pPr lvl="1"/>
            <a:r>
              <a:rPr lang="en-US" dirty="0"/>
              <a:t>Complete the digital Payback Agreement</a:t>
            </a:r>
          </a:p>
          <a:p>
            <a:pPr lvl="1"/>
            <a:r>
              <a:rPr lang="en-US" dirty="0"/>
              <a:t>Verify academic and service obligation data are correct (Sections D-E)</a:t>
            </a:r>
          </a:p>
          <a:p>
            <a:pPr lvl="1"/>
            <a:endParaRPr lang="en-US" dirty="0"/>
          </a:p>
          <a:p>
            <a:r>
              <a:rPr lang="en-US" dirty="0"/>
              <a:t>Graduated/Exited scholars should also:</a:t>
            </a:r>
          </a:p>
          <a:p>
            <a:pPr lvl="1"/>
            <a:r>
              <a:rPr lang="en-US" dirty="0"/>
              <a:t>Complete the digital Exit Certification</a:t>
            </a:r>
          </a:p>
          <a:p>
            <a:pPr lvl="1"/>
            <a:r>
              <a:rPr lang="en-US" dirty="0"/>
              <a:t>Report employment data (Section F)</a:t>
            </a:r>
          </a:p>
          <a:p>
            <a:pPr lvl="1"/>
            <a:r>
              <a:rPr lang="en-US" dirty="0"/>
              <a:t>Request a deferral or waiver, if applicable (Section G)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A6AD-5963-42A3-B799-50DDE2FA9A3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5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Scholars’ View in PIMS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A6AD-5963-42A3-B799-50DDE2FA9A3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9F5837D-78E5-1730-FD06-ACDC5C1A4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9" y="1981200"/>
            <a:ext cx="81724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0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Agenda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en-US" sz="3200" dirty="0"/>
              <a:t>Ensuring High-Quality Data </a:t>
            </a:r>
          </a:p>
          <a:p>
            <a:r>
              <a:rPr lang="en-US" sz="3200" dirty="0"/>
              <a:t>FY 2024 Data Collection Period</a:t>
            </a:r>
          </a:p>
          <a:p>
            <a:r>
              <a:rPr lang="en-US" sz="3200" dirty="0"/>
              <a:t>Important Reminders</a:t>
            </a:r>
          </a:p>
          <a:p>
            <a:r>
              <a:rPr lang="en-US" sz="3200" dirty="0"/>
              <a:t>Resources</a:t>
            </a:r>
          </a:p>
          <a:p>
            <a:r>
              <a:rPr lang="en-US" sz="3200" dirty="0"/>
              <a:t>Questions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559" y="6172200"/>
            <a:ext cx="767441" cy="685800"/>
          </a:xfrm>
        </p:spPr>
        <p:txBody>
          <a:bodyPr anchor="ctr">
            <a:noAutofit/>
          </a:bodyPr>
          <a:lstStyle/>
          <a:p>
            <a:fld id="{11F66CED-2B61-4DFE-9587-19755F43A1B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Scholars’ View in PIMS (cont’d)</a:t>
            </a:r>
          </a:p>
        </p:txBody>
      </p:sp>
      <p:pic>
        <p:nvPicPr>
          <p:cNvPr id="5" name="Picture 4" descr="Screenshot showing what scholars will see in the PIMS softwa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209800"/>
            <a:ext cx="8132884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A6AD-5963-42A3-B799-50DDE2FA9A3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793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Scholars’ View in PIMS (cont’d)</a:t>
            </a:r>
          </a:p>
        </p:txBody>
      </p:sp>
      <p:pic>
        <p:nvPicPr>
          <p:cNvPr id="6" name="Picture 5" descr="Additional view of what scholars see in the PIMS softwa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00200"/>
            <a:ext cx="7391400" cy="4456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A6AD-5963-42A3-B799-50DDE2FA9A3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134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Employment Information</a:t>
            </a:r>
          </a:p>
        </p:txBody>
      </p:sp>
      <p:pic>
        <p:nvPicPr>
          <p:cNvPr id="7" name="Content Placeholder 6" descr="Employment information questionaire screenshot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33599" y="1377677"/>
            <a:ext cx="4800601" cy="479452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A6AD-5963-42A3-B799-50DDE2FA9A3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1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Employment Information (cont’d)</a:t>
            </a:r>
          </a:p>
        </p:txBody>
      </p:sp>
      <p:pic>
        <p:nvPicPr>
          <p:cNvPr id="7" name="Content Placeholder 6" descr="Employment information questionaire screenshot continued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38328" y="1676400"/>
            <a:ext cx="8127842" cy="43708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A6AD-5963-42A3-B799-50DDE2FA9A3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722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5900"/>
            <a:ext cx="8839200" cy="990600"/>
          </a:xfrm>
        </p:spPr>
        <p:txBody>
          <a:bodyPr>
            <a:noAutofit/>
          </a:bodyPr>
          <a:lstStyle/>
          <a:p>
            <a:r>
              <a:rPr lang="en-US" sz="3600" dirty="0"/>
              <a:t>Grantee Review of Scholar Employment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382000" cy="4495800"/>
          </a:xfrm>
        </p:spPr>
        <p:txBody>
          <a:bodyPr vert="horz" anchor="t">
            <a:normAutofit fontScale="85000" lnSpcReduction="20000"/>
          </a:bodyPr>
          <a:lstStyle/>
          <a:p>
            <a:pPr marL="2978150" indent="-2978150">
              <a:spcAft>
                <a:spcPts val="600"/>
              </a:spcAft>
              <a:buNone/>
            </a:pPr>
            <a:r>
              <a:rPr lang="en-US" sz="2800" dirty="0"/>
              <a:t>Grantees will review scholars’ employment information to determine if the scholar's </a:t>
            </a:r>
            <a:r>
              <a:rPr lang="en-US" sz="2800" b="1" dirty="0"/>
              <a:t>position (title) and job duties </a:t>
            </a:r>
            <a:r>
              <a:rPr lang="en-US" sz="2800" dirty="0"/>
              <a:t>qualify for payback consistent with the program regulations. Note: the duties must entail the scholar providing a direct service to clients in one of the 30 rehabilitation fields of study to be acceptable for payback.</a:t>
            </a:r>
          </a:p>
          <a:p>
            <a:pPr marL="3435350" lvl="1" indent="-457200">
              <a:spcAft>
                <a:spcPts val="600"/>
              </a:spcAft>
              <a:buClr>
                <a:srgbClr val="3FAE49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800" dirty="0"/>
              <a:t>Decision will trigger an email notification to scholar</a:t>
            </a:r>
          </a:p>
          <a:p>
            <a:pPr marL="3435350" lvl="1" indent="-457200">
              <a:spcAft>
                <a:spcPts val="600"/>
              </a:spcAft>
              <a:buClr>
                <a:srgbClr val="3FAE49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800" dirty="0"/>
              <a:t>Approval will also trigger employment record to be sent to employer for verification</a:t>
            </a:r>
          </a:p>
          <a:p>
            <a:endParaRPr lang="en-US" sz="2800" dirty="0"/>
          </a:p>
        </p:txBody>
      </p:sp>
      <p:pic>
        <p:nvPicPr>
          <p:cNvPr id="5" name="Picture 4" descr="Clipboard with checked off items icon">
            <a:extLst>
              <a:ext uri="{FF2B5EF4-FFF2-40B4-BE49-F238E27FC236}">
                <a16:creationId xmlns:a16="http://schemas.microsoft.com/office/drawing/2014/main" id="{E2115CE4-F54F-4A59-963D-3C42DE9AF0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271730"/>
            <a:ext cx="2667000" cy="36901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4720" y="6400800"/>
            <a:ext cx="604159" cy="396876"/>
          </a:xfrm>
        </p:spPr>
        <p:txBody>
          <a:bodyPr>
            <a:normAutofit/>
          </a:bodyPr>
          <a:lstStyle/>
          <a:p>
            <a:fld id="{78FEA6AD-5963-42A3-B799-50DDE2FA9A3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98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Review Pending Employment Records</a:t>
            </a:r>
          </a:p>
        </p:txBody>
      </p:sp>
      <p:grpSp>
        <p:nvGrpSpPr>
          <p:cNvPr id="12" name="Group 11" descr="Screenshot of the scholar's employment information that is pending grantee review"/>
          <p:cNvGrpSpPr/>
          <p:nvPr/>
        </p:nvGrpSpPr>
        <p:grpSpPr>
          <a:xfrm>
            <a:off x="381000" y="1752600"/>
            <a:ext cx="8229600" cy="4038600"/>
            <a:chOff x="533400" y="1752600"/>
            <a:chExt cx="7848600" cy="4038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1307" b="29413"/>
            <a:stretch/>
          </p:blipFill>
          <p:spPr>
            <a:xfrm>
              <a:off x="553839" y="1752600"/>
              <a:ext cx="7807722" cy="40386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3162"/>
            <a:stretch/>
          </p:blipFill>
          <p:spPr>
            <a:xfrm>
              <a:off x="533400" y="3133725"/>
              <a:ext cx="7848600" cy="2625328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762000" y="3276600"/>
              <a:ext cx="609600" cy="381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62000" y="4124325"/>
              <a:ext cx="609600" cy="381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62000" y="4924425"/>
              <a:ext cx="609600" cy="381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486400" y="3962400"/>
              <a:ext cx="1066800" cy="8590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A6AD-5963-42A3-B799-50DDE2FA9A3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23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Review Pending Employment Records (cont’d)</a:t>
            </a:r>
          </a:p>
        </p:txBody>
      </p:sp>
      <p:pic>
        <p:nvPicPr>
          <p:cNvPr id="6" name="Picture 5" descr="Screenshot of a pending employment reco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1" y="1371600"/>
            <a:ext cx="4519754" cy="4724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A6AD-5963-42A3-B799-50DDE2FA9A3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314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76DC48-0ADB-44F4-92CC-4800CDACF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0"/>
            <a:ext cx="4724400" cy="4114800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rgbClr val="1E6083"/>
                </a:solidFill>
              </a:rPr>
              <a:t>Important Reminders</a:t>
            </a:r>
          </a:p>
        </p:txBody>
      </p:sp>
    </p:spTree>
    <p:extLst>
      <p:ext uri="{BB962C8B-B14F-4D97-AF65-F5344CB8AC3E}">
        <p14:creationId xmlns:p14="http://schemas.microsoft.com/office/powerpoint/2010/main" val="4199774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Security Incidents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/>
              <a:t>A security incident, or data breach, is a violation or an imminent threat of a violation of security policies, acceptable use policies, or standard security practices </a:t>
            </a:r>
          </a:p>
          <a:p>
            <a:r>
              <a:rPr lang="en-US" dirty="0"/>
              <a:t>Security incidents involve the disclosure or potential disclosure of personally identifiable information (PII), which is information that can be used to distinguish or trace an individual’s identity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C7F8767-3176-4E66-854B-B2D04F5F9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6559" y="6172200"/>
            <a:ext cx="767441" cy="685800"/>
          </a:xfrm>
        </p:spPr>
        <p:txBody>
          <a:bodyPr anchor="ctr">
            <a:noAutofit/>
          </a:bodyPr>
          <a:lstStyle/>
          <a:p>
            <a:fld id="{11F66CED-2B61-4DFE-9587-19755F43A1B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72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Protecting Sensitive Data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153400" cy="4495800"/>
          </a:xfrm>
        </p:spPr>
        <p:txBody>
          <a:bodyPr/>
          <a:lstStyle/>
          <a:p>
            <a:r>
              <a:rPr lang="en-US" dirty="0"/>
              <a:t>Tips to help protect PII:</a:t>
            </a:r>
          </a:p>
          <a:p>
            <a:pPr lvl="1"/>
            <a:r>
              <a:rPr lang="en-US" dirty="0"/>
              <a:t>Redact Social Security numbers (SSNs) from all documents. </a:t>
            </a:r>
          </a:p>
          <a:p>
            <a:pPr lvl="1"/>
            <a:r>
              <a:rPr lang="en-US" dirty="0"/>
              <a:t>Do not include SSNs in email correspondence to the Help Desk.</a:t>
            </a:r>
          </a:p>
          <a:p>
            <a:pPr lvl="1"/>
            <a:r>
              <a:rPr lang="en-US" dirty="0"/>
              <a:t>If you need to email documents containing PII, always encrypt the document and send the password in a separate email.</a:t>
            </a:r>
          </a:p>
          <a:p>
            <a:pPr lvl="1"/>
            <a:r>
              <a:rPr lang="en-US" dirty="0"/>
              <a:t>Always check to make sure the documents being uploaded match the Scholar Record.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C7F8767-3176-4E66-854B-B2D04F5F9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6559" y="6172200"/>
            <a:ext cx="767441" cy="685800"/>
          </a:xfrm>
        </p:spPr>
        <p:txBody>
          <a:bodyPr anchor="ctr">
            <a:noAutofit/>
          </a:bodyPr>
          <a:lstStyle/>
          <a:p>
            <a:fld id="{11F66CED-2B61-4DFE-9587-19755F43A1B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29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76DC48-0ADB-44F4-92CC-4800CDACF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0"/>
            <a:ext cx="4724400" cy="4114800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rgbClr val="1E6083"/>
                </a:solidFill>
              </a:rPr>
              <a:t>Ensuring High-Quality Data</a:t>
            </a:r>
          </a:p>
        </p:txBody>
      </p:sp>
    </p:spTree>
    <p:extLst>
      <p:ext uri="{BB962C8B-B14F-4D97-AF65-F5344CB8AC3E}">
        <p14:creationId xmlns:p14="http://schemas.microsoft.com/office/powerpoint/2010/main" val="2986708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7EFA-A1AE-9035-9AEB-EDA6EAF0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Digital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25C86-F5EF-CAF0-95FE-79A057C882A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153400" cy="4724400"/>
          </a:xfrm>
        </p:spPr>
        <p:txBody>
          <a:bodyPr>
            <a:normAutofit/>
          </a:bodyPr>
          <a:lstStyle/>
          <a:p>
            <a:r>
              <a:rPr lang="en-US" dirty="0"/>
              <a:t>How does it work?</a:t>
            </a:r>
          </a:p>
          <a:p>
            <a:pPr lvl="1"/>
            <a:r>
              <a:rPr lang="en-US" dirty="0"/>
              <a:t>PD enters scholar contact and grant info directly into PIMS</a:t>
            </a:r>
          </a:p>
          <a:p>
            <a:pPr lvl="1"/>
            <a:r>
              <a:rPr lang="en-US" dirty="0"/>
              <a:t>Digital Payback Agreement (PA) form captures this information to create Scholar Record during enrollment</a:t>
            </a:r>
          </a:p>
          <a:p>
            <a:pPr lvl="1"/>
            <a:r>
              <a:rPr lang="en-US" dirty="0"/>
              <a:t>Scholars and PD sign PA online through PIMS</a:t>
            </a:r>
          </a:p>
          <a:p>
            <a:pPr lvl="1"/>
            <a:r>
              <a:rPr lang="en-US" dirty="0"/>
              <a:t>When scholar exits, the PD completes and signs an Exit Certification</a:t>
            </a:r>
          </a:p>
          <a:p>
            <a:pPr lvl="1"/>
            <a:r>
              <a:rPr lang="en-US" dirty="0"/>
              <a:t>Scholars review and sign EC online through PIMS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79197-FAEC-D19B-1BCE-90982F62D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A6AD-5963-42A3-B799-50DDE2FA9A3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92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4457A-491B-F443-CCAB-C41CE401B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Digital Agreements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7E779-F092-E4DC-1F07-CD4858441EB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Benefits: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Allows PDs to work directly with scholars through PIMS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Avoids errors since the PA automatically pre-fills sections A,B, and C in the PIMS Scholar Record</a:t>
            </a:r>
          </a:p>
          <a:p>
            <a:pPr lvl="1"/>
            <a:r>
              <a:rPr lang="en-US" dirty="0"/>
              <a:t>Saves time printing/scanning/uploading agreements</a:t>
            </a:r>
          </a:p>
          <a:p>
            <a:pPr lvl="1"/>
            <a:r>
              <a:rPr lang="en-US" dirty="0"/>
              <a:t>Reduces security risks since PII will be automatically redacted in agreements</a:t>
            </a:r>
          </a:p>
          <a:p>
            <a:pPr lvl="1"/>
            <a:r>
              <a:rPr lang="en-US" dirty="0"/>
              <a:t>PDs can download the agreements from PIMS in PDF form at any time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D0B57-B8C3-700B-4479-5A158218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A6AD-5963-42A3-B799-50DDE2FA9A3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90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44F27-1F02-EC51-9D10-059D24E94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Digital Agreements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BE7F8-43DA-6DD6-D593-00256A3C8CF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fontScale="92500"/>
          </a:bodyPr>
          <a:lstStyle/>
          <a:p>
            <a:r>
              <a:rPr lang="en-US" dirty="0"/>
              <a:t>More info:</a:t>
            </a:r>
          </a:p>
          <a:p>
            <a:pPr lvl="1"/>
            <a:r>
              <a:rPr lang="en-US" dirty="0"/>
              <a:t>PIMS Digital Agreements Training Slides: </a:t>
            </a:r>
            <a:r>
              <a:rPr lang="en-US" dirty="0">
                <a:hlinkClick r:id="rId2"/>
              </a:rPr>
              <a:t>https://pdp.ed.gov/RSA/Content/pdf/PIMS%20Digital%20Agreements%20Training%20-%20May%202022.pdf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PIMS Digital Agreements Training Recording: </a:t>
            </a:r>
            <a:r>
              <a:rPr lang="en-US" b="0" i="0" u="none" strike="noStrike" dirty="0">
                <a:solidFill>
                  <a:srgbClr val="FFFFFF"/>
                </a:solidFill>
                <a:effectLst/>
                <a:latin typeface="YouTube Noto"/>
                <a:hlinkClick r:id="rId3"/>
              </a:rPr>
              <a:t>https://youtu.be/5acvxXHNZ3M</a:t>
            </a:r>
            <a:r>
              <a:rPr lang="en-US" b="0" i="0" u="none" strike="noStrike" dirty="0">
                <a:solidFill>
                  <a:srgbClr val="FFFFFF"/>
                </a:solidFill>
                <a:effectLst/>
                <a:latin typeface="YouTube Noto"/>
              </a:rPr>
              <a:t> </a:t>
            </a:r>
            <a:endParaRPr lang="en-US" dirty="0">
              <a:hlinkClick r:id="rId4"/>
            </a:endParaRPr>
          </a:p>
          <a:p>
            <a:pPr lvl="1"/>
            <a:r>
              <a:rPr lang="en-US" dirty="0"/>
              <a:t>PIMS Digital Agreements FAQ:</a:t>
            </a:r>
          </a:p>
          <a:p>
            <a:pPr lvl="2">
              <a:buNone/>
            </a:pPr>
            <a:r>
              <a:rPr lang="en-US" sz="2600" dirty="0">
                <a:hlinkClick r:id="rId5"/>
              </a:rPr>
              <a:t>https://pdp.ed.gov/RSA/Content/pdf/Digital%20PA%2 and%20EC%20Info%20Sheet%2020240926.pdf</a:t>
            </a:r>
            <a:endParaRPr lang="en-US"/>
          </a:p>
          <a:p>
            <a:r>
              <a:rPr lang="en-US" dirty="0"/>
              <a:t>Contact PIMS Help Desk for assistance</a:t>
            </a:r>
          </a:p>
          <a:p>
            <a:pPr marL="36576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C6AE9-E32D-18B0-DF8D-99DCABE41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A6AD-5963-42A3-B799-50DDE2FA9A3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25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Not Wait for the Data Collection Period!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PIMS is available year round</a:t>
            </a:r>
          </a:p>
          <a:p>
            <a:r>
              <a:rPr lang="en-US" dirty="0"/>
              <a:t>Enter, update and upload data and agreements within 30 days of a scholar’s change in status</a:t>
            </a:r>
          </a:p>
          <a:p>
            <a:pPr lvl="1"/>
            <a:r>
              <a:rPr lang="en-US" dirty="0"/>
              <a:t>Newly funded scholars</a:t>
            </a:r>
          </a:p>
          <a:p>
            <a:pPr lvl="1"/>
            <a:r>
              <a:rPr lang="en-US" dirty="0"/>
              <a:t>When scholars graduate or exit</a:t>
            </a:r>
          </a:p>
          <a:p>
            <a:r>
              <a:rPr lang="en-US" dirty="0"/>
              <a:t>Do not leave Scholar Records in a pending status for more than 30 days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A6AD-5963-42A3-B799-50DDE2FA9A3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57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76DC48-0ADB-44F4-92CC-4800CDACF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0"/>
            <a:ext cx="4800600" cy="4343400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rgbClr val="1E6083"/>
                </a:solidFill>
              </a:rPr>
              <a:t>Resources &amp; Contact Info</a:t>
            </a:r>
          </a:p>
        </p:txBody>
      </p:sp>
    </p:spTree>
    <p:extLst>
      <p:ext uri="{BB962C8B-B14F-4D97-AF65-F5344CB8AC3E}">
        <p14:creationId xmlns:p14="http://schemas.microsoft.com/office/powerpoint/2010/main" val="969676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Helpful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fontScale="85000" lnSpcReduction="20000"/>
          </a:bodyPr>
          <a:lstStyle/>
          <a:p>
            <a:r>
              <a:rPr lang="en-US" sz="2800" dirty="0"/>
              <a:t>Frequently Asked Questions</a:t>
            </a:r>
          </a:p>
          <a:p>
            <a:pPr marL="320040" lvl="1" indent="0">
              <a:buNone/>
            </a:pPr>
            <a:r>
              <a:rPr lang="en-US" sz="2500" dirty="0">
                <a:hlinkClick r:id="rId3"/>
              </a:rPr>
              <a:t>https://pdp.ed.gov/RSA/Home/faq/</a:t>
            </a:r>
            <a:endParaRPr lang="en-US" sz="2500" dirty="0"/>
          </a:p>
          <a:p>
            <a:pPr marL="338138" indent="-338138"/>
            <a:r>
              <a:rPr lang="en-US" sz="2800" dirty="0"/>
              <a:t>Grantee Quick Reference Guide </a:t>
            </a:r>
            <a:r>
              <a:rPr lang="en-US" sz="2500" dirty="0">
                <a:hlinkClick r:id="rId4"/>
              </a:rPr>
              <a:t>https://pdp.ed.gov/RSA/Content/pdf/PIMS%20Grantee%20Quick%20Reference%20Guide.pdf</a:t>
            </a:r>
            <a:endParaRPr lang="en-US" sz="2500" dirty="0"/>
          </a:p>
          <a:p>
            <a:r>
              <a:rPr lang="en-US" sz="2800" dirty="0"/>
              <a:t>Grantee Instructions for Reviewing Scholars’ Employment</a:t>
            </a:r>
          </a:p>
          <a:p>
            <a:pPr marL="320040" lvl="1" indent="0">
              <a:buNone/>
            </a:pPr>
            <a:r>
              <a:rPr lang="en-US" sz="2500" dirty="0">
                <a:hlinkClick r:id="rId5"/>
              </a:rPr>
              <a:t>https://pdp.ed.gov/RSA/Content/pdf/Grantee%20Steps%20for%20Reviewing%20Scholar%20Employment.pdf</a:t>
            </a:r>
            <a:endParaRPr lang="en-US" sz="2500" dirty="0"/>
          </a:p>
          <a:p>
            <a:pPr marL="342900" indent="-342900"/>
            <a:r>
              <a:rPr lang="en-US" sz="2800" dirty="0"/>
              <a:t>Using the New Digital Process for Completing Payback Agreements (PA) and Exit Certifications (EC) in the Payback Information Management System (PIMS) </a:t>
            </a:r>
            <a:endParaRPr lang="en-US" sz="2500" dirty="0"/>
          </a:p>
          <a:p>
            <a:pPr marL="0" indent="0">
              <a:buNone/>
            </a:pPr>
            <a:r>
              <a:rPr lang="en-US" sz="2500" dirty="0">
                <a:hlinkClick r:id="rId6"/>
              </a:rPr>
              <a:t>https://pdp.ed.gov/RSA/Content/pdf/Digital%20PA%20and%20EC%20Info%20Sheet%2020240926.pdf</a:t>
            </a:r>
            <a:endParaRPr lang="en-US" sz="2500"/>
          </a:p>
          <a:p>
            <a:pPr marL="320040" lvl="1" indent="0">
              <a:buNone/>
            </a:pPr>
            <a:endParaRPr lang="en-US" sz="25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26E215D-30A3-41E6-B679-84BCDC41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6559" y="6172200"/>
            <a:ext cx="767441" cy="685800"/>
          </a:xfrm>
        </p:spPr>
        <p:txBody>
          <a:bodyPr anchor="ctr">
            <a:noAutofit/>
          </a:bodyPr>
          <a:lstStyle/>
          <a:p>
            <a:fld id="{11F66CED-2B61-4DFE-9587-19755F43A1B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946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Email </a:t>
            </a:r>
            <a:r>
              <a:rPr lang="en-US" sz="3200" dirty="0">
                <a:hlinkClick r:id="rId3"/>
              </a:rPr>
              <a:t>RLTTHelpDesk@ed.gov</a:t>
            </a:r>
            <a:r>
              <a:rPr lang="en-US" sz="3200" dirty="0"/>
              <a:t> or call </a:t>
            </a:r>
          </a:p>
          <a:p>
            <a:pPr marL="0" indent="0">
              <a:buNone/>
            </a:pPr>
            <a:r>
              <a:rPr lang="en-US" sz="3200" dirty="0"/>
              <a:t>1-800-832-8142 with questions or comments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FF719656-688A-48C9-B87A-2A1D70124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3540162"/>
            <a:ext cx="4953000" cy="1805492"/>
          </a:xfrm>
          <a:prstGeom prst="roundRect">
            <a:avLst/>
          </a:prstGeom>
          <a:solidFill>
            <a:srgbClr val="BEE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 Help Desk is available Monday through Friday from 8am to 8pm (Eastern Time)</a:t>
            </a:r>
          </a:p>
        </p:txBody>
      </p:sp>
      <p:pic>
        <p:nvPicPr>
          <p:cNvPr id="6" name="Picture 5" descr="Illustration of a person at a laptop, providing information">
            <a:extLst>
              <a:ext uri="{FF2B5EF4-FFF2-40B4-BE49-F238E27FC236}">
                <a16:creationId xmlns:a16="http://schemas.microsoft.com/office/drawing/2014/main" id="{8C4EB729-921B-0849-84F7-7592E0A66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971800"/>
            <a:ext cx="2514600" cy="2514600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D36F9DA-3616-42E4-9BAD-3DF0B43BD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6559" y="6172200"/>
            <a:ext cx="767441" cy="685800"/>
          </a:xfrm>
        </p:spPr>
        <p:txBody>
          <a:bodyPr anchor="ctr">
            <a:noAutofit/>
          </a:bodyPr>
          <a:lstStyle/>
          <a:p>
            <a:fld id="{11F66CED-2B61-4DFE-9587-19755F43A1B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60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76814-9B63-473E-A33A-19E3988C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Questions</a:t>
            </a:r>
          </a:p>
        </p:txBody>
      </p:sp>
      <p:pic>
        <p:nvPicPr>
          <p:cNvPr id="4" name="Picture 3" descr="Question marks in speech bubbles icon">
            <a:extLst>
              <a:ext uri="{FF2B5EF4-FFF2-40B4-BE49-F238E27FC236}">
                <a16:creationId xmlns:a16="http://schemas.microsoft.com/office/drawing/2014/main" id="{A798C1B2-6E69-0F45-A1F9-8CD24BAFC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828800"/>
            <a:ext cx="3848100" cy="384810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AEF37AF-984D-401D-9CFD-73D80BB53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6559" y="6172200"/>
            <a:ext cx="767441" cy="685800"/>
          </a:xfrm>
        </p:spPr>
        <p:txBody>
          <a:bodyPr anchor="ctr">
            <a:noAutofit/>
          </a:bodyPr>
          <a:lstStyle/>
          <a:p>
            <a:fld id="{11F66CED-2B61-4DFE-9587-19755F43A1B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94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Why Must Data Be High Quality?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6324600" cy="4495800"/>
          </a:xfrm>
        </p:spPr>
        <p:txBody>
          <a:bodyPr vert="horz" anchor="t">
            <a:normAutofit/>
          </a:bodyPr>
          <a:lstStyle/>
          <a:p>
            <a:r>
              <a:rPr lang="en-US" dirty="0"/>
              <a:t>The main objectives of PIMS are to:</a:t>
            </a:r>
          </a:p>
          <a:p>
            <a:pPr lvl="1"/>
            <a:r>
              <a:rPr lang="en-US" dirty="0"/>
              <a:t>collect and analyze data on scholars funded by the RLTT grants, </a:t>
            </a:r>
          </a:p>
          <a:p>
            <a:pPr lvl="1"/>
            <a:r>
              <a:rPr lang="en-US" dirty="0"/>
              <a:t>track the service obligation of scholars funded by the RLTT grants, and</a:t>
            </a:r>
          </a:p>
          <a:p>
            <a:pPr lvl="1"/>
            <a:r>
              <a:rPr lang="en-US" dirty="0"/>
              <a:t>use data collected to report on program performance measures.</a:t>
            </a:r>
          </a:p>
          <a:p>
            <a:r>
              <a:rPr lang="en-US" dirty="0"/>
              <a:t>It is critical that all data are </a:t>
            </a:r>
            <a:r>
              <a:rPr lang="en-US" u="sng" dirty="0"/>
              <a:t>accurate</a:t>
            </a:r>
            <a:r>
              <a:rPr lang="en-US" dirty="0"/>
              <a:t>, </a:t>
            </a:r>
            <a:r>
              <a:rPr lang="en-US" u="sng" dirty="0"/>
              <a:t>complete,</a:t>
            </a:r>
            <a:r>
              <a:rPr lang="en-US" dirty="0"/>
              <a:t> and</a:t>
            </a:r>
            <a:r>
              <a:rPr lang="en-US" u="sng" dirty="0"/>
              <a:t> timely</a:t>
            </a:r>
            <a:endParaRPr lang="en-US" dirty="0"/>
          </a:p>
        </p:txBody>
      </p:sp>
      <p:pic>
        <p:nvPicPr>
          <p:cNvPr id="5" name="Picture 4" descr="Icon of a person at a laptop checking accuracy and quality">
            <a:extLst>
              <a:ext uri="{FF2B5EF4-FFF2-40B4-BE49-F238E27FC236}">
                <a16:creationId xmlns:a16="http://schemas.microsoft.com/office/drawing/2014/main" id="{12040439-5580-604F-836F-8511A592F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60" y="3581401"/>
            <a:ext cx="2362200" cy="2362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A6AD-5963-42A3-B799-50DDE2FA9A3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40911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4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Steps to Ensure High Quality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scholar data reported in PIMS must accurately match information in the Payback Agreement and Exit Certification forms, including:</a:t>
            </a:r>
          </a:p>
          <a:p>
            <a:pPr lvl="1"/>
            <a:r>
              <a:rPr lang="en-US" dirty="0"/>
              <a:t>Grant number</a:t>
            </a:r>
          </a:p>
          <a:p>
            <a:pPr lvl="1"/>
            <a:r>
              <a:rPr lang="en-US" dirty="0"/>
              <a:t>Scholar name</a:t>
            </a:r>
          </a:p>
          <a:p>
            <a:pPr lvl="1"/>
            <a:r>
              <a:rPr lang="en-US" dirty="0"/>
              <a:t>Funding amount</a:t>
            </a:r>
          </a:p>
          <a:p>
            <a:pPr lvl="1"/>
            <a:r>
              <a:rPr lang="en-US" dirty="0"/>
              <a:t>Graduation/exit date</a:t>
            </a:r>
          </a:p>
          <a:p>
            <a:pPr lvl="1"/>
            <a:r>
              <a:rPr lang="en-US" dirty="0"/>
              <a:t>Service obligation length</a:t>
            </a:r>
          </a:p>
          <a:p>
            <a:r>
              <a:rPr lang="en-US" dirty="0"/>
              <a:t>Upload financial documentation to verify funding amounts in Section 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A6AD-5963-42A3-B799-50DDE2FA9A3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47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EDF5CAD-45AD-47E9-8225-DD6A140B2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219200"/>
            <a:ext cx="3962400" cy="3048000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rgbClr val="1E6083"/>
                </a:solidFill>
              </a:rPr>
              <a:t>FY 2024 Data Collection </a:t>
            </a:r>
          </a:p>
        </p:txBody>
      </p:sp>
    </p:spTree>
    <p:extLst>
      <p:ext uri="{BB962C8B-B14F-4D97-AF65-F5344CB8AC3E}">
        <p14:creationId xmlns:p14="http://schemas.microsoft.com/office/powerpoint/2010/main" val="1525263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720A3-E5A0-45F7-A91A-F4628D367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FY 2024 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4FE73-F09B-45CC-A4B8-E1D161A9219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fontScale="92500"/>
          </a:bodyPr>
          <a:lstStyle/>
          <a:p>
            <a:r>
              <a:rPr lang="en-US" b="1" dirty="0"/>
              <a:t>By November 16, 2024 (Cohort 1) or November 26, 2024 (Cohort 2) grantees must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Update scholar records</a:t>
            </a:r>
          </a:p>
          <a:p>
            <a:pPr lvl="1"/>
            <a:r>
              <a:rPr lang="en-US" dirty="0"/>
              <a:t>Create new records for scholars not already in PIMS</a:t>
            </a:r>
          </a:p>
          <a:p>
            <a:pPr lvl="1"/>
            <a:r>
              <a:rPr lang="en-US" dirty="0"/>
              <a:t>Contact scholars with a request to log in to PIMS</a:t>
            </a:r>
          </a:p>
          <a:p>
            <a:pPr lvl="1"/>
            <a:r>
              <a:rPr lang="en-US" dirty="0"/>
              <a:t>Review pending employment records</a:t>
            </a:r>
          </a:p>
          <a:p>
            <a:r>
              <a:rPr lang="en-US" b="1" dirty="0"/>
              <a:t>Not submitting data on time is against regulations and can jeopardize current or future funding</a:t>
            </a:r>
          </a:p>
          <a:p>
            <a:pPr lvl="1"/>
            <a:r>
              <a:rPr lang="en-US" dirty="0"/>
              <a:t>Do not wait until the data collection period to enter and update data</a:t>
            </a:r>
          </a:p>
          <a:p>
            <a:pPr marL="365760" lvl="1" indent="0">
              <a:buNone/>
            </a:pPr>
            <a:endParaRPr lang="en-US" dirty="0"/>
          </a:p>
          <a:p>
            <a:endParaRPr lang="en-US" b="1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58C55DA-FE7A-4C92-B72A-A9615404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6559" y="6172200"/>
            <a:ext cx="767441" cy="685800"/>
          </a:xfrm>
        </p:spPr>
        <p:txBody>
          <a:bodyPr anchor="ctr">
            <a:noAutofit/>
          </a:bodyPr>
          <a:lstStyle/>
          <a:p>
            <a:fld id="{11F66CED-2B61-4DFE-9587-19755F43A1B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42917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Updating Scholar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7091" y="1527464"/>
            <a:ext cx="8605159" cy="449580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600" dirty="0"/>
              <a:t>For scholars who are still </a:t>
            </a:r>
            <a:r>
              <a:rPr lang="en-US" sz="4600" u="sng" dirty="0"/>
              <a:t>enrolled</a:t>
            </a:r>
            <a:r>
              <a:rPr lang="en-US" sz="4600" dirty="0"/>
              <a:t>, grantees will need to update the following sections on each Scholar Record:</a:t>
            </a:r>
          </a:p>
          <a:p>
            <a:pPr>
              <a:lnSpc>
                <a:spcPct val="120000"/>
              </a:lnSpc>
            </a:pPr>
            <a:r>
              <a:rPr lang="en-US" sz="4200" b="1" dirty="0"/>
              <a:t>Section D</a:t>
            </a:r>
            <a:r>
              <a:rPr lang="en-US" sz="4200" dirty="0"/>
              <a:t>: Complete a new Payback Agreement (if applicable)</a:t>
            </a:r>
          </a:p>
          <a:p>
            <a:pPr>
              <a:lnSpc>
                <a:spcPct val="120000"/>
              </a:lnSpc>
            </a:pPr>
            <a:r>
              <a:rPr lang="en-US" sz="4200" b="1" dirty="0"/>
              <a:t>Section F</a:t>
            </a:r>
            <a:r>
              <a:rPr lang="en-US" sz="4200" dirty="0"/>
              <a:t>: Current Training Program Information</a:t>
            </a:r>
          </a:p>
          <a:p>
            <a:pPr lvl="1">
              <a:lnSpc>
                <a:spcPct val="120000"/>
              </a:lnSpc>
            </a:pPr>
            <a:r>
              <a:rPr lang="en-US" sz="4200" dirty="0"/>
              <a:t>Question #4: Full or part-time enrollment</a:t>
            </a:r>
          </a:p>
          <a:p>
            <a:pPr lvl="1">
              <a:lnSpc>
                <a:spcPct val="120000"/>
              </a:lnSpc>
            </a:pPr>
            <a:r>
              <a:rPr lang="en-US" sz="4200" dirty="0"/>
              <a:t>Question #5: Funding amount</a:t>
            </a:r>
          </a:p>
          <a:p>
            <a:pPr lvl="1">
              <a:lnSpc>
                <a:spcPct val="120000"/>
              </a:lnSpc>
            </a:pPr>
            <a:r>
              <a:rPr lang="en-US" sz="4200" dirty="0"/>
              <a:t>Question #6: Employment while enrolled in the program</a:t>
            </a:r>
          </a:p>
          <a:p>
            <a:pPr>
              <a:lnSpc>
                <a:spcPct val="120000"/>
              </a:lnSpc>
            </a:pPr>
            <a:r>
              <a:rPr lang="en-US" sz="4200" b="1" dirty="0"/>
              <a:t>Section G</a:t>
            </a:r>
            <a:r>
              <a:rPr lang="en-US" sz="4200" dirty="0"/>
              <a:t>: Scholar Status</a:t>
            </a:r>
          </a:p>
          <a:p>
            <a:pPr lvl="1">
              <a:lnSpc>
                <a:spcPct val="120000"/>
              </a:lnSpc>
            </a:pPr>
            <a:r>
              <a:rPr lang="en-US" sz="4200" dirty="0"/>
              <a:t>Question #1: Scholar status</a:t>
            </a:r>
          </a:p>
          <a:p>
            <a:pPr lvl="1">
              <a:lnSpc>
                <a:spcPct val="120000"/>
              </a:lnSpc>
            </a:pPr>
            <a:r>
              <a:rPr lang="en-US" sz="4200" dirty="0"/>
              <a:t>Question #2: Accumulated academic years of funding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41CED24-B85A-4C01-AB8D-889F804B1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6559" y="6172200"/>
            <a:ext cx="767441" cy="685800"/>
          </a:xfrm>
        </p:spPr>
        <p:txBody>
          <a:bodyPr anchor="ctr">
            <a:noAutofit/>
          </a:bodyPr>
          <a:lstStyle/>
          <a:p>
            <a:fld id="{11F66CED-2B61-4DFE-9587-19755F43A1B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29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Updating Scholar Records (Part 1)</a:t>
            </a:r>
          </a:p>
        </p:txBody>
      </p:sp>
      <p:pic>
        <p:nvPicPr>
          <p:cNvPr id="5" name="Picture 4" descr="Screenshot of PIMS Scholar Record Section F, Questions 4 and 5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73" y="1439565"/>
            <a:ext cx="5544693" cy="46425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A6AD-5963-42A3-B799-50DDE2FA9A3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39639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4"/>
    </p:ext>
  </p:extLs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d4c977-82ca-41b5-9909-edf9a4e19b58">R3ARAZUFP2VP-91230553-1539</_dlc_DocId>
    <_dlc_DocIdUrl xmlns="9ed4c977-82ca-41b5-9909-edf9a4e19b58">
      <Url>https://www.westatprojects.com/PDPShare/AnLar/_layouts/15/DocIdRedir.aspx?ID=R3ARAZUFP2VP-91230553-1539</Url>
      <Description>R3ARAZUFP2VP-91230553-1539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00C340CB8E954A8ED37A4E29098A7A" ma:contentTypeVersion="1" ma:contentTypeDescription="Create a new document." ma:contentTypeScope="" ma:versionID="550d0402b306ba0310915cc1e823c931">
  <xsd:schema xmlns:xsd="http://www.w3.org/2001/XMLSchema" xmlns:xs="http://www.w3.org/2001/XMLSchema" xmlns:p="http://schemas.microsoft.com/office/2006/metadata/properties" xmlns:ns2="9ed4c977-82ca-41b5-9909-edf9a4e19b58" targetNamespace="http://schemas.microsoft.com/office/2006/metadata/properties" ma:root="true" ma:fieldsID="5dcc4148eae20d9425b86473bc54a606" ns2:_="">
    <xsd:import namespace="9ed4c977-82ca-41b5-9909-edf9a4e19b5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d4c977-82ca-41b5-9909-edf9a4e19b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A03D8C-2651-4744-96EA-1D4212F86EE0}">
  <ds:schemaRefs>
    <ds:schemaRef ds:uri="http://schemas.microsoft.com/office/2006/metadata/properties"/>
    <ds:schemaRef ds:uri="http://schemas.microsoft.com/office/infopath/2007/PartnerControls"/>
    <ds:schemaRef ds:uri="9ed4c977-82ca-41b5-9909-edf9a4e19b58"/>
  </ds:schemaRefs>
</ds:datastoreItem>
</file>

<file path=customXml/itemProps2.xml><?xml version="1.0" encoding="utf-8"?>
<ds:datastoreItem xmlns:ds="http://schemas.openxmlformats.org/officeDocument/2006/customXml" ds:itemID="{DECAC086-A7B6-43AF-B510-73EB25317E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d4c977-82ca-41b5-9909-edf9a4e19b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C938F9-627E-414C-A94B-5FD350DFB9E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94F846A-23F8-420F-8ED7-EB2B1F0559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31858</TotalTime>
  <Words>1510</Words>
  <Application>Microsoft Office PowerPoint</Application>
  <PresentationFormat>On-screen Show (4:3)</PresentationFormat>
  <Paragraphs>216</Paragraphs>
  <Slides>37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Median</vt:lpstr>
      <vt:lpstr>RSA Payback Information Management System (PIMS): 2024 Data Collection</vt:lpstr>
      <vt:lpstr>Agenda </vt:lpstr>
      <vt:lpstr>Ensuring High-Quality Data</vt:lpstr>
      <vt:lpstr>Why Must Data Be High Quality?</vt:lpstr>
      <vt:lpstr>Steps to Ensure High Quality Data</vt:lpstr>
      <vt:lpstr>FY 2024 Data Collection </vt:lpstr>
      <vt:lpstr>FY 2024 Data Collection</vt:lpstr>
      <vt:lpstr>Updating Scholar Records</vt:lpstr>
      <vt:lpstr>Updating Scholar Records (Part 1)</vt:lpstr>
      <vt:lpstr>Updating Scholar Records (Part 2)</vt:lpstr>
      <vt:lpstr>Updating Scholar Records (Part 3)</vt:lpstr>
      <vt:lpstr>Updating Scholar Records (Part 4)</vt:lpstr>
      <vt:lpstr>Create New Scholar Records</vt:lpstr>
      <vt:lpstr>Contact Scholars to Log In to PIMS</vt:lpstr>
      <vt:lpstr>View All Scholar Records</vt:lpstr>
      <vt:lpstr>Strategies for Reaching Scholars</vt:lpstr>
      <vt:lpstr>How Scholars Receive Credit</vt:lpstr>
      <vt:lpstr>Expectations for Scholars in PIMS</vt:lpstr>
      <vt:lpstr>Scholars’ View in PIMS</vt:lpstr>
      <vt:lpstr>Scholars’ View in PIMS (cont’d)</vt:lpstr>
      <vt:lpstr>Scholars’ View in PIMS (cont’d)</vt:lpstr>
      <vt:lpstr>Employment Information</vt:lpstr>
      <vt:lpstr>Employment Information (cont’d)</vt:lpstr>
      <vt:lpstr>Grantee Review of Scholar Employment</vt:lpstr>
      <vt:lpstr>Review Pending Employment Records</vt:lpstr>
      <vt:lpstr>Review Pending Employment Records (cont’d)</vt:lpstr>
      <vt:lpstr>Important Reminders</vt:lpstr>
      <vt:lpstr>Security Incidents</vt:lpstr>
      <vt:lpstr>Protecting Sensitive Data</vt:lpstr>
      <vt:lpstr>Using Digital Agreements</vt:lpstr>
      <vt:lpstr>Using Digital Agreements (cont’d)</vt:lpstr>
      <vt:lpstr>Using Digital Agreements (cont’d)</vt:lpstr>
      <vt:lpstr>Do Not Wait for the Data Collection Period!</vt:lpstr>
      <vt:lpstr>Resources &amp; Contact Info</vt:lpstr>
      <vt:lpstr>Helpful Resources</vt:lpstr>
      <vt:lpstr>Contact Us</vt:lpstr>
      <vt:lpstr>Questions</vt:lpstr>
    </vt:vector>
  </TitlesOfParts>
  <Company>Westat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Personnel Development Program Scholar Data Report: Using the Data to Improve Program Performance</dc:title>
  <dc:creator>schroll_k</dc:creator>
  <cp:lastModifiedBy>Sarah Whitman</cp:lastModifiedBy>
  <cp:revision>682</cp:revision>
  <cp:lastPrinted>2013-07-15T00:32:34Z</cp:lastPrinted>
  <dcterms:created xsi:type="dcterms:W3CDTF">2011-06-24T15:29:44Z</dcterms:created>
  <dcterms:modified xsi:type="dcterms:W3CDTF">2024-10-08T13:51:19Z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0x010100AC00C340CB8E954A8ED37A4E29098A7A</vt:lpwstr>
  </property>
  <property fmtid="{D5CDD505-2E9C-101B-9397-08002B2CF9AE}" pid="3" name="_dlc_DocIdItemGuid">
    <vt:lpwstr>12fbdf0c-40dd-4099-b2df-85fa5e161b24</vt:lpwstr>
  </property>
</Properties>
</file>